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347" r:id="rId2"/>
    <p:sldId id="335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50" r:id="rId13"/>
    <p:sldId id="321" r:id="rId14"/>
    <p:sldId id="294" r:id="rId15"/>
    <p:sldId id="300" r:id="rId16"/>
    <p:sldId id="297" r:id="rId17"/>
    <p:sldId id="309" r:id="rId18"/>
    <p:sldId id="298" r:id="rId19"/>
    <p:sldId id="295" r:id="rId20"/>
    <p:sldId id="261" r:id="rId21"/>
    <p:sldId id="260" r:id="rId22"/>
    <p:sldId id="292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FFA401-73D0-4206-B635-771D4DB0AA3B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CE6C6-7D95-4476-9441-47DD1DCFD04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125CBB-45EA-4639-AEEB-8051214C3CDA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F3151FF-28E8-41E5-A0C2-C7C346F4B92B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151FF-28E8-41E5-A0C2-C7C346F4B92B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151FF-28E8-41E5-A0C2-C7C346F4B92B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151FF-28E8-41E5-A0C2-C7C346F4B92B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151FF-28E8-41E5-A0C2-C7C346F4B92B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151FF-28E8-41E5-A0C2-C7C346F4B92B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151FF-28E8-41E5-A0C2-C7C346F4B92B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151FF-28E8-41E5-A0C2-C7C346F4B92B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151FF-28E8-41E5-A0C2-C7C346F4B92B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F3151FF-28E8-41E5-A0C2-C7C346F4B92B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F3151FF-28E8-41E5-A0C2-C7C346F4B92B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F3151FF-28E8-41E5-A0C2-C7C346F4B92B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Software Design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611606"/>
            <a:ext cx="7772400" cy="1798593"/>
          </a:xfrm>
        </p:spPr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to HyperTerminal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Once data is stored in MSG[0-11]: 12 bits</a:t>
            </a:r>
          </a:p>
          <a:p>
            <a:r>
              <a:rPr lang="en-US" dirty="0" smtClean="0"/>
              <a:t>Data is sent out one bit at a time to the HyperTerminal</a:t>
            </a:r>
          </a:p>
          <a:p>
            <a:r>
              <a:rPr lang="en-US" dirty="0"/>
              <a:t> </a:t>
            </a:r>
            <a:r>
              <a:rPr lang="en-US" dirty="0" smtClean="0"/>
              <a:t>data is sent at 9600 baud rate </a:t>
            </a:r>
          </a:p>
          <a:p>
            <a:r>
              <a:rPr lang="en-US" dirty="0" smtClean="0"/>
              <a:t>Data is also displayed in hex on the HyperTerminal by sending 4 bits(nibbles) at one time.</a:t>
            </a:r>
            <a:endParaRPr lang="en-US" dirty="0"/>
          </a:p>
          <a:p>
            <a:pPr>
              <a:buNone/>
            </a:pP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while(!TRMT); TXREG = </a:t>
            </a:r>
            <a:r>
              <a:rPr lang="en-US" dirty="0" err="1" smtClean="0"/>
              <a:t>ascii</a:t>
            </a:r>
            <a:r>
              <a:rPr lang="en-US" dirty="0" smtClean="0"/>
              <a:t>(</a:t>
            </a:r>
            <a:r>
              <a:rPr lang="en-US" dirty="0" err="1" smtClean="0"/>
              <a:t>dec</a:t>
            </a:r>
            <a:r>
              <a:rPr lang="en-US" dirty="0" smtClean="0"/>
              <a:t>&gt;&gt;12); </a:t>
            </a:r>
          </a:p>
          <a:p>
            <a:pPr>
              <a:buNone/>
            </a:pPr>
            <a:r>
              <a:rPr lang="en-US" dirty="0" smtClean="0"/>
              <a:t>while(!TRMT); TXREG = </a:t>
            </a:r>
            <a:r>
              <a:rPr lang="en-US" dirty="0" err="1" smtClean="0"/>
              <a:t>ascii</a:t>
            </a:r>
            <a:r>
              <a:rPr lang="en-US" dirty="0" smtClean="0"/>
              <a:t>(</a:t>
            </a:r>
            <a:r>
              <a:rPr lang="en-US" dirty="0" err="1" smtClean="0"/>
              <a:t>dec</a:t>
            </a:r>
            <a:r>
              <a:rPr lang="en-US" dirty="0" smtClean="0"/>
              <a:t>&gt;&gt;8);</a:t>
            </a:r>
          </a:p>
          <a:p>
            <a:pPr>
              <a:buNone/>
            </a:pPr>
            <a:r>
              <a:rPr lang="en-US" dirty="0" smtClean="0"/>
              <a:t>while(!TRMT); TXREG = </a:t>
            </a:r>
            <a:r>
              <a:rPr lang="en-US" dirty="0" err="1" smtClean="0"/>
              <a:t>ascii</a:t>
            </a:r>
            <a:r>
              <a:rPr lang="en-US" dirty="0" smtClean="0"/>
              <a:t>(</a:t>
            </a:r>
            <a:r>
              <a:rPr lang="en-US" dirty="0" err="1" smtClean="0"/>
              <a:t>dec</a:t>
            </a:r>
            <a:r>
              <a:rPr lang="en-US" dirty="0" smtClean="0"/>
              <a:t>&gt;&gt;4);</a:t>
            </a:r>
          </a:p>
          <a:p>
            <a:pPr>
              <a:buNone/>
            </a:pPr>
            <a:r>
              <a:rPr lang="en-US" dirty="0" smtClean="0"/>
              <a:t>while(!TRMT); TXREG = </a:t>
            </a:r>
            <a:r>
              <a:rPr lang="en-US" dirty="0" err="1" smtClean="0"/>
              <a:t>ascii</a:t>
            </a:r>
            <a:r>
              <a:rPr lang="en-US" dirty="0" smtClean="0"/>
              <a:t>(</a:t>
            </a:r>
            <a:r>
              <a:rPr lang="en-US" dirty="0" err="1" smtClean="0"/>
              <a:t>dec</a:t>
            </a:r>
            <a:r>
              <a:rPr lang="en-US" dirty="0" smtClean="0"/>
              <a:t>);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Decimal value on LCD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Decimal value is displayed on the LCD screen of the PIC board</a:t>
            </a:r>
          </a:p>
          <a:p>
            <a:r>
              <a:rPr lang="en-US" dirty="0" smtClean="0"/>
              <a:t>Decimal value is calculated by adding in the value of each bit and storing it in a variable</a:t>
            </a:r>
            <a:r>
              <a:rPr lang="en-US" dirty="0" smtClean="0">
                <a:sym typeface="Wingdings" pitchFamily="2" charset="2"/>
              </a:rPr>
              <a:t> “</a:t>
            </a:r>
            <a:r>
              <a:rPr lang="en-US" dirty="0" err="1" smtClean="0">
                <a:sym typeface="Wingdings" pitchFamily="2" charset="2"/>
              </a:rPr>
              <a:t>dec</a:t>
            </a:r>
            <a:r>
              <a:rPr lang="en-US" dirty="0" smtClean="0">
                <a:sym typeface="Wingdings" pitchFamily="2" charset="2"/>
              </a:rPr>
              <a:t>”</a:t>
            </a:r>
          </a:p>
          <a:p>
            <a:pPr>
              <a:buNone/>
            </a:pPr>
            <a:r>
              <a:rPr lang="en-US" dirty="0" smtClean="0"/>
              <a:t>  </a:t>
            </a:r>
          </a:p>
          <a:p>
            <a:pPr>
              <a:buNone/>
            </a:pPr>
            <a:r>
              <a:rPr lang="en-US" dirty="0" smtClean="0"/>
              <a:t>Decimal value max=111111111111=4095</a:t>
            </a:r>
          </a:p>
          <a:p>
            <a:pPr>
              <a:buNone/>
            </a:pPr>
            <a:r>
              <a:rPr lang="en-US" dirty="0" smtClean="0"/>
              <a:t>Decimal value min=000000000000=0000</a:t>
            </a:r>
          </a:p>
          <a:p>
            <a:pPr>
              <a:buNone/>
            </a:pPr>
            <a:r>
              <a:rPr lang="en-US" dirty="0" smtClean="0"/>
              <a:t>As observed at room temp. A/D has a voltage of 2.5 volts </a:t>
            </a:r>
            <a:r>
              <a:rPr lang="en-US" dirty="0" smtClean="0">
                <a:sym typeface="Wingdings" pitchFamily="2" charset="2"/>
              </a:rPr>
              <a:t> 2030(near half of 4095)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PCB Layout/Enclosure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611606"/>
            <a:ext cx="7772400" cy="1798593"/>
          </a:xfrm>
        </p:spPr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MultiSim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143000"/>
            <a:ext cx="5959652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PCB Layout 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219200"/>
            <a:ext cx="725041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 much focus on this part of project since the company has their own design standards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Enclosure</a:t>
            </a:r>
            <a:endParaRPr lang="en-US" dirty="0"/>
          </a:p>
        </p:txBody>
      </p:sp>
      <p:pic>
        <p:nvPicPr>
          <p:cNvPr id="5" name="Picture 4" descr="1209100213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2362200"/>
            <a:ext cx="5143500" cy="39624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12091002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Completed PCB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at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Output and CS Signals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Used an Oscilloscope to test data from A2D to PIC</a:t>
            </a:r>
          </a:p>
          <a:p>
            <a:r>
              <a:rPr lang="en-US" dirty="0" smtClean="0"/>
              <a:t>Timing of data from PIC</a:t>
            </a:r>
          </a:p>
          <a:p>
            <a:r>
              <a:rPr lang="en-US" dirty="0" smtClean="0"/>
              <a:t>Clock generation realized by function generator</a:t>
            </a:r>
          </a:p>
          <a:p>
            <a:r>
              <a:rPr lang="en-US" dirty="0" smtClean="0"/>
              <a:t>Used an ohm meter to test for opens and shorts on PCB design</a:t>
            </a:r>
          </a:p>
          <a:p>
            <a:r>
              <a:rPr lang="en-US" dirty="0" smtClean="0"/>
              <a:t>RTD measurement taken from a voltage divider with a variable voltage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and Evaluation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Problems Encountered and Lessons Learned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33400" y="1295400"/>
            <a:ext cx="4040188" cy="762000"/>
          </a:xfrm>
        </p:spPr>
        <p:txBody>
          <a:bodyPr/>
          <a:lstStyle/>
          <a:p>
            <a:r>
              <a:rPr lang="en-US" dirty="0" smtClean="0"/>
              <a:t>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2133600"/>
            <a:ext cx="4040188" cy="39417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Displaying decimal numbers on the </a:t>
            </a:r>
            <a:r>
              <a:rPr lang="en-US" dirty="0" err="1" smtClean="0"/>
              <a:t>hyperterminal</a:t>
            </a:r>
            <a:endParaRPr lang="en-US" dirty="0" smtClean="0"/>
          </a:p>
          <a:p>
            <a:r>
              <a:rPr lang="en-US" dirty="0" smtClean="0"/>
              <a:t>Soldering of components (Opens, Shorts)</a:t>
            </a:r>
          </a:p>
          <a:p>
            <a:r>
              <a:rPr lang="en-US" smtClean="0"/>
              <a:t>Power consumption</a:t>
            </a:r>
            <a:endParaRPr lang="en-US" dirty="0" smtClean="0"/>
          </a:p>
          <a:p>
            <a:r>
              <a:rPr lang="en-US" dirty="0" smtClean="0"/>
              <a:t>Synchronizing time</a:t>
            </a:r>
          </a:p>
          <a:p>
            <a:r>
              <a:rPr lang="en-US" dirty="0" smtClean="0"/>
              <a:t>Sample speed</a:t>
            </a:r>
          </a:p>
          <a:p>
            <a:r>
              <a:rPr lang="en-US" dirty="0" smtClean="0"/>
              <a:t>Oscillator wouldn’t function (Breadboard to PCB)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295400"/>
            <a:ext cx="4041775" cy="762000"/>
          </a:xfrm>
        </p:spPr>
        <p:txBody>
          <a:bodyPr/>
          <a:lstStyle/>
          <a:p>
            <a:r>
              <a:rPr lang="en-US" dirty="0" smtClean="0"/>
              <a:t>Lessons Learned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645025" y="2133600"/>
            <a:ext cx="4041775" cy="3962400"/>
          </a:xfrm>
        </p:spPr>
        <p:txBody>
          <a:bodyPr/>
          <a:lstStyle/>
          <a:p>
            <a:r>
              <a:rPr lang="en-US" dirty="0" smtClean="0"/>
              <a:t>Different values given when transferred from Breadboard to PCB</a:t>
            </a:r>
          </a:p>
          <a:p>
            <a:r>
              <a:rPr lang="en-US" dirty="0" smtClean="0"/>
              <a:t>How to correctly Solder components</a:t>
            </a:r>
          </a:p>
          <a:p>
            <a:r>
              <a:rPr lang="en-US" dirty="0" smtClean="0"/>
              <a:t>Check PCB more times than expected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CS Generation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Pin RC1 is used for the convert start generation for the A/D</a:t>
            </a:r>
          </a:p>
          <a:p>
            <a:r>
              <a:rPr lang="en-US" dirty="0" smtClean="0"/>
              <a:t>The convert start is needed to initialize the conversion from the A/D convertor</a:t>
            </a:r>
          </a:p>
          <a:p>
            <a:r>
              <a:rPr lang="en-US" dirty="0" smtClean="0"/>
              <a:t>From the PIC(non-isolated side), a 6 us low signal is generated</a:t>
            </a:r>
          </a:p>
          <a:p>
            <a:r>
              <a:rPr lang="en-US" dirty="0" smtClean="0"/>
              <a:t>This goes through to the isolated A/D to start the chip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" y="5029200"/>
            <a:ext cx="4040188" cy="762000"/>
          </a:xfrm>
        </p:spPr>
        <p:txBody>
          <a:bodyPr/>
          <a:lstStyle/>
          <a:p>
            <a:r>
              <a:rPr lang="en-US" dirty="0" smtClean="0"/>
              <a:t>Parts Ordered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>
          <a:xfrm>
            <a:off x="4648200" y="5029200"/>
            <a:ext cx="4041775" cy="762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Parts In Stock or Supplied by Rosemount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>
          <a:xfrm>
            <a:off x="457200" y="1444295"/>
            <a:ext cx="4040188" cy="3584906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3-A2Ds @ $6.25</a:t>
            </a:r>
          </a:p>
          <a:p>
            <a:r>
              <a:rPr lang="en-US" dirty="0" smtClean="0"/>
              <a:t>2-LT1632 Op amps @ $6.88</a:t>
            </a:r>
          </a:p>
          <a:p>
            <a:r>
              <a:rPr lang="en-US" dirty="0" smtClean="0"/>
              <a:t>5-ADS7816 @ $5.18</a:t>
            </a:r>
          </a:p>
          <a:p>
            <a:r>
              <a:rPr lang="en-US" dirty="0" smtClean="0"/>
              <a:t>11-ADUM5241 @ $5.98</a:t>
            </a:r>
          </a:p>
          <a:p>
            <a:r>
              <a:rPr lang="en-US" dirty="0" smtClean="0"/>
              <a:t>5-OPA 2350 @ $4.48</a:t>
            </a:r>
          </a:p>
          <a:p>
            <a:r>
              <a:rPr lang="en-US" dirty="0" smtClean="0"/>
              <a:t>3-7474 @ $0.58</a:t>
            </a:r>
          </a:p>
          <a:p>
            <a:r>
              <a:rPr lang="en-US" dirty="0" smtClean="0"/>
              <a:t>2-Surfboards @ $4.11</a:t>
            </a:r>
          </a:p>
          <a:p>
            <a:r>
              <a:rPr lang="en-US" dirty="0" smtClean="0"/>
              <a:t>5-MCP 6543 @ $0.52</a:t>
            </a:r>
          </a:p>
          <a:p>
            <a:r>
              <a:rPr lang="en-US" dirty="0" smtClean="0"/>
              <a:t>2-4.85V regulator @ $2.02</a:t>
            </a:r>
          </a:p>
          <a:p>
            <a:r>
              <a:rPr lang="en-US" dirty="0" smtClean="0"/>
              <a:t>10-33K ohm </a:t>
            </a:r>
            <a:r>
              <a:rPr lang="en-US" dirty="0" err="1" smtClean="0"/>
              <a:t>Thermistor</a:t>
            </a:r>
            <a:r>
              <a:rPr lang="en-US" dirty="0" smtClean="0"/>
              <a:t> @ $0.45</a:t>
            </a:r>
          </a:p>
          <a:p>
            <a:r>
              <a:rPr lang="en-US" dirty="0" smtClean="0"/>
              <a:t>1-Plastic enclosure @ $12.50</a:t>
            </a:r>
          </a:p>
          <a:p>
            <a:pPr>
              <a:buNone/>
            </a:pPr>
            <a:r>
              <a:rPr lang="en-US" dirty="0" smtClean="0"/>
              <a:t>		Total=$180.19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645025" y="1444295"/>
            <a:ext cx="4041775" cy="358490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smtClean="0"/>
              <a:t>4-CD4069 Inverter @ $0.44</a:t>
            </a:r>
          </a:p>
          <a:p>
            <a:pPr>
              <a:buNone/>
            </a:pPr>
            <a:r>
              <a:rPr lang="en-US" dirty="0" smtClean="0"/>
              <a:t>3-460 kHz Crystals @ $ 1.75</a:t>
            </a:r>
          </a:p>
          <a:p>
            <a:pPr>
              <a:buNone/>
            </a:pPr>
            <a:r>
              <a:rPr lang="en-US" dirty="0" smtClean="0"/>
              <a:t>5-Rosemount Proprietary Transformers (pricing unavailable)  </a:t>
            </a:r>
          </a:p>
          <a:p>
            <a:pPr>
              <a:buNone/>
            </a:pPr>
            <a:r>
              <a:rPr lang="en-US" dirty="0" smtClean="0"/>
              <a:t>1-ICL8038 VCO (no cost, price unavailable) </a:t>
            </a:r>
          </a:p>
          <a:p>
            <a:pPr>
              <a:buNone/>
            </a:pPr>
            <a:r>
              <a:rPr lang="en-US" dirty="0" smtClean="0"/>
              <a:t>2-FSK Modems @ $16.00</a:t>
            </a:r>
          </a:p>
          <a:p>
            <a:pPr>
              <a:buNone/>
            </a:pPr>
            <a:r>
              <a:rPr lang="en-US" dirty="0" smtClean="0"/>
              <a:t>4-AND Gate $0.44</a:t>
            </a:r>
          </a:p>
          <a:p>
            <a:pPr>
              <a:buNone/>
            </a:pPr>
            <a:r>
              <a:rPr lang="en-US" dirty="0" smtClean="0"/>
              <a:t>4-NAND Gate $0.39</a:t>
            </a:r>
          </a:p>
          <a:p>
            <a:pPr>
              <a:buNone/>
            </a:pPr>
            <a:r>
              <a:rPr lang="en-US" dirty="0" smtClean="0"/>
              <a:t>1-Battery enclosure $3</a:t>
            </a:r>
          </a:p>
          <a:p>
            <a:pPr>
              <a:buNone/>
            </a:pPr>
            <a:r>
              <a:rPr lang="en-US" dirty="0" smtClean="0"/>
              <a:t>3-AA Batteries $3</a:t>
            </a:r>
          </a:p>
          <a:p>
            <a:pPr>
              <a:buNone/>
            </a:pPr>
            <a:r>
              <a:rPr lang="en-US" dirty="0" smtClean="0"/>
              <a:t>Misc items $10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Total =$58.33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371600" y="6019800"/>
            <a:ext cx="220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Total=$238.52</a:t>
            </a:r>
          </a:p>
          <a:p>
            <a:r>
              <a:rPr lang="en-US" dirty="0" smtClean="0"/>
              <a:t>Budget=$200.00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3V to power device, derive from clock source</a:t>
            </a:r>
          </a:p>
          <a:p>
            <a:r>
              <a:rPr lang="en-US" dirty="0" smtClean="0"/>
              <a:t>Embedding microchip on the PCB </a:t>
            </a:r>
          </a:p>
          <a:p>
            <a:r>
              <a:rPr lang="en-US" dirty="0" smtClean="0"/>
              <a:t>Alternative modulation techniques</a:t>
            </a:r>
          </a:p>
          <a:p>
            <a:r>
              <a:rPr lang="en-US" dirty="0" smtClean="0"/>
              <a:t>More advanced enclosure with color and multifunction LED buttons</a:t>
            </a:r>
          </a:p>
          <a:p>
            <a:r>
              <a:rPr lang="en-US" dirty="0" smtClean="0"/>
              <a:t>Mount a LCD screen on the enclosure</a:t>
            </a:r>
          </a:p>
          <a:p>
            <a:r>
              <a:rPr lang="en-US" dirty="0" smtClean="0"/>
              <a:t>Display decimal numbers on the </a:t>
            </a:r>
            <a:r>
              <a:rPr lang="en-US" dirty="0" err="1" smtClean="0"/>
              <a:t>hyperterminal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were able to provide power, clock signal, and bidirectional communication across an isolation boundary with 100% accuracy.</a:t>
            </a:r>
          </a:p>
          <a:p>
            <a:r>
              <a:rPr lang="en-US" dirty="0" smtClean="0"/>
              <a:t>Power and cost requirements of our device are more than desired by Rosemount.</a:t>
            </a:r>
          </a:p>
          <a:p>
            <a:pPr lvl="1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CS and Clock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In the circuit the chip select is </a:t>
            </a:r>
            <a:r>
              <a:rPr lang="en-US" dirty="0" err="1" smtClean="0"/>
              <a:t>ANDed</a:t>
            </a:r>
            <a:r>
              <a:rPr lang="en-US" dirty="0" smtClean="0"/>
              <a:t> to the Clock pulse.</a:t>
            </a:r>
          </a:p>
          <a:p>
            <a:r>
              <a:rPr lang="en-US" dirty="0" smtClean="0"/>
              <a:t>So while low there is no clock pulse as well to the A/D </a:t>
            </a:r>
          </a:p>
          <a:p>
            <a:r>
              <a:rPr lang="en-US" dirty="0" smtClean="0"/>
              <a:t>The one shot on the isolated side prolongs the 6us low to 50us</a:t>
            </a:r>
          </a:p>
          <a:p>
            <a:r>
              <a:rPr lang="en-US" dirty="0" smtClean="0"/>
              <a:t>Clock recovers soon the 6us low goes high again(programmed)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Receiving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This is when the data from the A/D starts flowing in back through the isolation to the PIC</a:t>
            </a:r>
          </a:p>
          <a:p>
            <a:r>
              <a:rPr lang="en-US" dirty="0" smtClean="0"/>
              <a:t>The PIC knows there is the start of data through a start bit(a null bit-same width)</a:t>
            </a:r>
          </a:p>
          <a:p>
            <a:r>
              <a:rPr lang="en-US" dirty="0" smtClean="0"/>
              <a:t>This is the moment the PIC18F has to start reading data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PIC18 Chip select routine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While(1){</a:t>
            </a:r>
          </a:p>
          <a:p>
            <a:r>
              <a:rPr lang="en-US" dirty="0" smtClean="0"/>
              <a:t>RC1=0; //start of the chip select low</a:t>
            </a:r>
          </a:p>
          <a:p>
            <a:r>
              <a:rPr lang="en-US" dirty="0" smtClean="0"/>
              <a:t>#</a:t>
            </a:r>
            <a:r>
              <a:rPr lang="en-US" dirty="0" err="1" smtClean="0"/>
              <a:t>asm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</a:t>
            </a:r>
            <a:r>
              <a:rPr lang="en-US" dirty="0" err="1" smtClean="0"/>
              <a:t>nop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</a:t>
            </a:r>
            <a:r>
              <a:rPr lang="en-US" dirty="0" err="1" smtClean="0"/>
              <a:t>nop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……</a:t>
            </a:r>
          </a:p>
          <a:p>
            <a:r>
              <a:rPr lang="en-US" dirty="0"/>
              <a:t>  </a:t>
            </a:r>
            <a:r>
              <a:rPr lang="en-US" dirty="0" smtClean="0"/>
              <a:t>   …….(29 </a:t>
            </a:r>
            <a:r>
              <a:rPr lang="en-US" dirty="0" err="1" smtClean="0"/>
              <a:t>nop</a:t>
            </a:r>
            <a:r>
              <a:rPr lang="en-US" dirty="0" smtClean="0"/>
              <a:t> instructions)</a:t>
            </a:r>
          </a:p>
          <a:p>
            <a:r>
              <a:rPr lang="en-US" dirty="0" smtClean="0"/>
              <a:t>#</a:t>
            </a:r>
            <a:r>
              <a:rPr lang="en-US" dirty="0" err="1" smtClean="0"/>
              <a:t>endasm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RC1-1; // end of chip select low (6 us low 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Assembly and </a:t>
            </a:r>
            <a:r>
              <a:rPr lang="en-US" dirty="0" err="1" smtClean="0"/>
              <a:t>nop</a:t>
            </a:r>
            <a:r>
              <a:rPr lang="en-US" dirty="0" smtClean="0"/>
              <a:t> command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Some blocks of code are in assembly format</a:t>
            </a:r>
          </a:p>
          <a:p>
            <a:r>
              <a:rPr lang="en-US" dirty="0" smtClean="0"/>
              <a:t>Code is assembly is has less instruction time the C</a:t>
            </a:r>
          </a:p>
          <a:p>
            <a:r>
              <a:rPr lang="en-US" dirty="0" err="1" smtClean="0"/>
              <a:t>Nop</a:t>
            </a:r>
            <a:r>
              <a:rPr lang="en-US" dirty="0" smtClean="0"/>
              <a:t> : No Operation waste one instructions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one instruction time</a:t>
            </a:r>
            <a:r>
              <a:rPr lang="en-US" dirty="0" smtClean="0">
                <a:sym typeface="Wingdings" pitchFamily="2" charset="2"/>
              </a:rPr>
              <a:t></a:t>
            </a:r>
            <a:r>
              <a:rPr lang="en-US" dirty="0" smtClean="0"/>
              <a:t>200ns or 0.2 us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for a 6 us low</a:t>
            </a:r>
            <a:r>
              <a:rPr lang="en-US" dirty="0" smtClean="0">
                <a:sym typeface="Wingdings" pitchFamily="2" charset="2"/>
              </a:rPr>
              <a:t> 29*0.2us=6us</a:t>
            </a:r>
          </a:p>
          <a:p>
            <a:pPr>
              <a:buNone/>
            </a:pPr>
            <a:endParaRPr lang="en-US" dirty="0" smtClean="0">
              <a:sym typeface="Wingdings" pitchFamily="2" charset="2"/>
            </a:endParaRPr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One instruction in assembly =200ns</a:t>
            </a:r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One instruction in C                =218-220 ns </a:t>
            </a:r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Receiving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Wait for the null bit (first low bit)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while(RB0); //keeps waiting till RB0=0</a:t>
            </a:r>
          </a:p>
          <a:p>
            <a:pPr>
              <a:buNone/>
            </a:pPr>
            <a:r>
              <a:rPr lang="en-US" dirty="0" smtClean="0"/>
              <a:t>  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    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3581400"/>
            <a:ext cx="3962400" cy="1523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460 kHz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 460 kHz wave has a time period of 1/460khz</a:t>
            </a:r>
          </a:p>
          <a:p>
            <a:pPr>
              <a:buNone/>
            </a:pPr>
            <a:r>
              <a:rPr lang="en-US" dirty="0" smtClean="0"/>
              <a:t>    2.173 microsecond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 approx. 10 clocks in the PIC18f4620</a:t>
            </a:r>
          </a:p>
          <a:p>
            <a:pPr>
              <a:buNone/>
            </a:pPr>
            <a:r>
              <a:rPr lang="en-US" dirty="0" smtClean="0"/>
              <a:t>  we have read in data every 5 clocks because that is the transition of logic signals</a:t>
            </a:r>
          </a:p>
          <a:p>
            <a:pPr>
              <a:buNone/>
            </a:pPr>
            <a:r>
              <a:rPr lang="en-US" dirty="0" smtClean="0"/>
              <a:t>So after </a:t>
            </a:r>
          </a:p>
          <a:p>
            <a:pPr>
              <a:buNone/>
            </a:pPr>
            <a:r>
              <a:rPr lang="en-US" dirty="0" smtClean="0"/>
              <a:t>while(RB0); //waiting for the null bit </a:t>
            </a:r>
          </a:p>
          <a:p>
            <a:pPr>
              <a:buNone/>
            </a:pPr>
            <a:r>
              <a:rPr lang="en-US" dirty="0" smtClean="0"/>
              <a:t>//wait 5 clocks, 5-6 </a:t>
            </a:r>
            <a:r>
              <a:rPr lang="en-US" dirty="0" err="1" smtClean="0"/>
              <a:t>nops</a:t>
            </a:r>
            <a:r>
              <a:rPr lang="en-US" dirty="0" smtClean="0"/>
              <a:t> in assembly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storage in buffer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After waiting 5 clocks date in stored in an array</a:t>
            </a:r>
            <a:r>
              <a:rPr lang="en-US" dirty="0" smtClean="0">
                <a:sym typeface="Wingdings" pitchFamily="2" charset="2"/>
              </a:rPr>
              <a:t></a:t>
            </a:r>
          </a:p>
          <a:p>
            <a:r>
              <a:rPr lang="en-US" dirty="0" smtClean="0">
                <a:sym typeface="Wingdings" pitchFamily="2" charset="2"/>
              </a:rPr>
              <a:t>MSG[0]=“MSB”</a:t>
            </a:r>
          </a:p>
          <a:p>
            <a:r>
              <a:rPr lang="en-US" dirty="0" smtClean="0">
                <a:sym typeface="Wingdings" pitchFamily="2" charset="2"/>
              </a:rPr>
              <a:t>//5 clocks</a:t>
            </a:r>
          </a:p>
          <a:p>
            <a:r>
              <a:rPr lang="en-US" dirty="0" smtClean="0">
                <a:sym typeface="Wingdings" pitchFamily="2" charset="2"/>
              </a:rPr>
              <a:t>MSG[1]=“data”</a:t>
            </a:r>
          </a:p>
          <a:p>
            <a:r>
              <a:rPr lang="en-US" dirty="0" smtClean="0">
                <a:sym typeface="Wingdings" pitchFamily="2" charset="2"/>
              </a:rPr>
              <a:t>//5 clocks</a:t>
            </a:r>
          </a:p>
          <a:p>
            <a:r>
              <a:rPr lang="en-US" dirty="0" smtClean="0">
                <a:sym typeface="Wingdings" pitchFamily="2" charset="2"/>
              </a:rPr>
              <a:t>……….</a:t>
            </a:r>
          </a:p>
          <a:p>
            <a:r>
              <a:rPr lang="en-US" dirty="0" smtClean="0">
                <a:sym typeface="Wingdings" pitchFamily="2" charset="2"/>
              </a:rPr>
              <a:t>…….</a:t>
            </a:r>
          </a:p>
          <a:p>
            <a:pPr>
              <a:buNone/>
            </a:pPr>
            <a:r>
              <a:rPr lang="en-US" dirty="0">
                <a:sym typeface="Wingdings" pitchFamily="2" charset="2"/>
              </a:rPr>
              <a:t> </a:t>
            </a:r>
            <a:r>
              <a:rPr lang="en-US" dirty="0" smtClean="0">
                <a:sym typeface="Wingdings" pitchFamily="2" charset="2"/>
              </a:rPr>
              <a:t>   MSG[11]=“LSB”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1242</TotalTime>
  <Words>868</Words>
  <Application>Microsoft Office PowerPoint</Application>
  <PresentationFormat>On-screen Show (4:3)</PresentationFormat>
  <Paragraphs>151</Paragraphs>
  <Slides>22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Concourse</vt:lpstr>
      <vt:lpstr>Software Design</vt:lpstr>
      <vt:lpstr>CS Generation</vt:lpstr>
      <vt:lpstr>CS and Clock</vt:lpstr>
      <vt:lpstr>Receiving Data</vt:lpstr>
      <vt:lpstr>PIC18 Chip select routine</vt:lpstr>
      <vt:lpstr>Assembly and nop command</vt:lpstr>
      <vt:lpstr>Receiving data</vt:lpstr>
      <vt:lpstr>460 kHz</vt:lpstr>
      <vt:lpstr>Data storage in buffer </vt:lpstr>
      <vt:lpstr>Data to HyperTerminal</vt:lpstr>
      <vt:lpstr>Decimal value on LCD</vt:lpstr>
      <vt:lpstr>PCB Layout/Enclosure</vt:lpstr>
      <vt:lpstr>MultiSim </vt:lpstr>
      <vt:lpstr>PCB Layout </vt:lpstr>
      <vt:lpstr>Enclosure</vt:lpstr>
      <vt:lpstr>Completed PCB</vt:lpstr>
      <vt:lpstr>Data Output and CS Signals</vt:lpstr>
      <vt:lpstr>Testing and Evaluation</vt:lpstr>
      <vt:lpstr>Problems Encountered and Lessons Learned</vt:lpstr>
      <vt:lpstr>Budget</vt:lpstr>
      <vt:lpstr>Future Work</vt:lpstr>
      <vt:lpstr>Summary</vt:lpstr>
    </vt:vector>
  </TitlesOfParts>
  <Company>North Dakota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Isolation Temperature Transmitter</dc:title>
  <dc:creator>justin.marusak</dc:creator>
  <cp:lastModifiedBy>Lucas.Anderson</cp:lastModifiedBy>
  <cp:revision>103</cp:revision>
  <dcterms:created xsi:type="dcterms:W3CDTF">2010-05-05T23:47:21Z</dcterms:created>
  <dcterms:modified xsi:type="dcterms:W3CDTF">2010-12-15T22:59:39Z</dcterms:modified>
</cp:coreProperties>
</file>